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7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5" r:id="rId3"/>
    <p:sldId id="272" r:id="rId4"/>
    <p:sldId id="273" r:id="rId5"/>
    <p:sldId id="276" r:id="rId6"/>
    <p:sldId id="261" r:id="rId7"/>
    <p:sldId id="277" r:id="rId8"/>
    <p:sldId id="278" r:id="rId9"/>
    <p:sldId id="284" r:id="rId10"/>
    <p:sldId id="28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Молоканов" initials="АМ" lastIdx="1" clrIdx="0">
    <p:extLst>
      <p:ext uri="{19B8F6BF-5375-455C-9EA6-DF929625EA0E}">
        <p15:presenceInfo xmlns:p15="http://schemas.microsoft.com/office/powerpoint/2012/main" userId="7354c6b268ad9f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07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911" autoAdjust="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10826A-8DB7-481E-A8D8-73B0A554EBD5}" type="datetime1">
              <a:rPr lang="ru-RU" smtClean="0"/>
              <a:pPr rtl="0"/>
              <a:t>17.05.2019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B43A3-FB3F-4521-B01A-B1D27CA32568}" type="datetime1">
              <a:rPr lang="ru-RU" smtClean="0"/>
              <a:pPr/>
              <a:t>17.05.2019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34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5153E9-8919-4460-8B84-1F188DF3FDC8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534A7F-E77A-4253-A805-BDFD8F4FC94A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A39E40-7B42-41B0-A6F4-7A8AFD3554B1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8F3C2B-19AE-4F7F-847C-DA1ADD22BBE5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756652-618E-42CE-8AE2-1D988265020E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A077A5-1B1B-48F8-A8D7-0717F4826028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72D30E-8CC0-4A3D-ACCC-25D756A9F243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CA8964-BCD7-48B2-967A-E9549B1B3FAF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3535C2-B2EF-4104-9C48-606B316B146B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4815B5-49EE-4409-8D96-597DB37C3774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CBDD5E-8A13-4AF5-A432-3F54E99FF3AF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/>
            <a:fld id="{35CBDD5E-8A13-4AF5-A432-3F54E99FF3AF}" type="datetime1">
              <a:rPr lang="ru-RU" noProof="0" smtClean="0"/>
              <a:pPr rtl="0"/>
              <a:t>17.05.2019</a:t>
            </a:fld>
            <a:endParaRPr lang="ru-RU" noProof="0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/>
            <a:fld id="{401CF334-2D5C-4859-84A6-CA7E6E43FAE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ransition spd="med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863" y="1744579"/>
            <a:ext cx="9176084" cy="2646947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ru-RU" sz="6600" dirty="0" smtClean="0"/>
              <a:t>   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4000" dirty="0" smtClean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ЭКСТРЕМИЗМ И ТЕРРОРИЗМ –       </a:t>
            </a:r>
            <a:br>
              <a:rPr lang="ru-RU" sz="4000" dirty="0" smtClean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F07F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УГРОЗА МИРУ</a:t>
            </a:r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B19F22-4547-4DB6-A82B-420FE7E60E1F}"/>
              </a:ext>
            </a:extLst>
          </p:cNvPr>
          <p:cNvSpPr txBox="1"/>
          <p:nvPr/>
        </p:nvSpPr>
        <p:spPr>
          <a:xfrm>
            <a:off x="6657474" y="4347411"/>
            <a:ext cx="3489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Выставку подготовила </a:t>
            </a:r>
          </a:p>
          <a:p>
            <a:pPr algn="ctr"/>
            <a:r>
              <a:rPr lang="ru-RU" sz="2000" dirty="0"/>
              <a:t>вед. библиотекарь</a:t>
            </a:r>
          </a:p>
          <a:p>
            <a:pPr algn="ctr"/>
            <a:r>
              <a:rPr lang="ru-RU" sz="2000" dirty="0"/>
              <a:t>Молоканова О.В.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2190B-E8B9-4922-840F-E412C88E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72" y="509842"/>
            <a:ext cx="5164755" cy="873790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effectLst/>
              </a:rPr>
              <a:t>614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Р 598 </a:t>
            </a:r>
            <a:r>
              <a:rPr lang="ru-RU" sz="1600" dirty="0">
                <a:solidFill>
                  <a:srgbClr val="0070C0"/>
                </a:solidFill>
                <a:effectLst/>
              </a:rPr>
              <a:t>Рогозина И.В. Медицина катастроф / И.В. Рогозина. – Москва : ГЭОТАР-Медиа, 2015. – 152 с.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FA732C9-62C4-4B3F-8F45-60C6831C4B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7313" r="2169" b="5385"/>
          <a:stretch/>
        </p:blipFill>
        <p:spPr>
          <a:xfrm rot="5400000">
            <a:off x="1324196" y="2365236"/>
            <a:ext cx="4054643" cy="2693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A8186E-4059-4725-B7A8-EB0AC88B6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5628" y="961292"/>
            <a:ext cx="5242560" cy="48299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/>
              <a:t>В учебном пособии приведена организационная структура службы медицины катастроф, рассмотрены основы защиты населения и личного состава учреждений здравоохранения в чрезвычайных ситуациях, а также лечебного обеспечения пораженного населения при ликвидации медико-санитарных последствий чрезвычайных ситуаций. Предоставлена краткая характеристика новых видов оружия массового поражения. Некоторые рекомендации для ситуаций, связанных с террористическими актами, могут оказаться полезными и эффективными для сохранения жизни и здоровья людей.</a:t>
            </a:r>
          </a:p>
        </p:txBody>
      </p:sp>
    </p:spTree>
    <p:extLst>
      <p:ext uri="{BB962C8B-B14F-4D97-AF65-F5344CB8AC3E}">
        <p14:creationId xmlns:p14="http://schemas.microsoft.com/office/powerpoint/2010/main" val="88928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C1DC2B-DD98-4ED1-9ACE-C5341FB1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72" y="565484"/>
            <a:ext cx="5626582" cy="121519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effectLst/>
              </a:rPr>
              <a:t>614 Л 665 Личная безопасность в чрезвычайных ситуациях / Н.А. Крючек, М.И. Кузнецов,  В.Н. Латчук, С.В. Петров ; под ред. Г.Н. Кириллова. – Москва :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НЦ </a:t>
            </a:r>
            <a:r>
              <a:rPr lang="ru-RU" sz="1600" dirty="0">
                <a:solidFill>
                  <a:srgbClr val="0070C0"/>
                </a:solidFill>
                <a:effectLst/>
              </a:rPr>
              <a:t>ЭНАС, 2001. – 64 с.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8CB2A82-9C58-45A7-A58F-4FE014493A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5" t="12718" r="2018" b="11888"/>
          <a:stretch/>
        </p:blipFill>
        <p:spPr>
          <a:xfrm rot="5400000">
            <a:off x="1688196" y="2442344"/>
            <a:ext cx="3729789" cy="286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6D3B48-DB59-4BF5-BD09-6FEA0E05D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3537" y="1899138"/>
            <a:ext cx="4682775" cy="3012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Подготовлена на основе опыта практических действий в экстремальных и опасных ситуациях. Даны краткие рекомендации гражданам по безопасному поведению при стихийных бедствиях, авариях, катастрофах и в другие критические моменты жизни.</a:t>
            </a:r>
          </a:p>
        </p:txBody>
      </p:sp>
    </p:spTree>
    <p:extLst>
      <p:ext uri="{BB962C8B-B14F-4D97-AF65-F5344CB8AC3E}">
        <p14:creationId xmlns:p14="http://schemas.microsoft.com/office/powerpoint/2010/main" val="23620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0D1BA-813C-4EB3-81D3-5A15E9AF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63" y="1203157"/>
            <a:ext cx="4105044" cy="223787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effectLst/>
                <a:latin typeface="+mn-lt"/>
              </a:rPr>
              <a:t>Экстремизм  - это приверженность отдельных людей или групп к крайним взглядам и поступкам, которые непосредственно направлены против законных политических прав и свобод граждан; является угрозой гражданского мира, национального согласия и духовной, религиозной терпимости в обществе и государстве. </a:t>
            </a:r>
            <a:endParaRPr lang="ru-RU" sz="1600" dirty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9" name="Объект 8" descr="Изображение выглядит как огонь, заминированная автомашина, внешний, дере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D6C4935-6C96-4B6B-8A07-1BA017319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9" y="3429000"/>
            <a:ext cx="4235115" cy="240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A2F34E0-4D60-436B-9249-632160710E82}"/>
              </a:ext>
            </a:extLst>
          </p:cNvPr>
          <p:cNvSpPr/>
          <p:nvPr/>
        </p:nvSpPr>
        <p:spPr>
          <a:xfrm>
            <a:off x="6980607" y="3308684"/>
            <a:ext cx="4164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Терроризм - это способ достижения или одним человеком, или группой лиц, намеченной цели, посредством силового воздействия для </a:t>
            </a:r>
            <a:r>
              <a:rPr lang="ru-RU" sz="1600" dirty="0" smtClean="0"/>
              <a:t>устрашения </a:t>
            </a:r>
            <a:r>
              <a:rPr lang="ru-RU" sz="1600" dirty="0"/>
              <a:t>мирного населения, либо создания опасности, повлекшей гибель человека, либо причинение вреда имуществу, как личному, так и </a:t>
            </a:r>
            <a:r>
              <a:rPr lang="ru-RU" sz="1600" dirty="0" smtClean="0"/>
              <a:t>государственному</a:t>
            </a:r>
            <a:r>
              <a:rPr lang="ru-RU" sz="1600" dirty="0"/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1816FF0-DE98-42A3-A5A5-E98B2E417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05" y="643467"/>
            <a:ext cx="4090736" cy="251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790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ABD8E4-8A7D-4BBD-985B-3D0C55D7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48" y="409076"/>
            <a:ext cx="11040979" cy="19611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Экстремизм и терроризм в любых формах своих проявлений превратились в одну из самых опасных проблем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современности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реальную угрозу безопасности многих стран и их населения, влекут за собой огромные политические, экономические и моральные потери, оказывая сильное психологическое давление на людей и унося все больше жизней ни в чём не повинных граждан.</a:t>
            </a:r>
            <a:b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 descr="Изображение выглядит как небо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E615A48-0D17-402B-AC8B-42DB1FDD55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3" y="2610852"/>
            <a:ext cx="5073482" cy="374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 descr="Изображение выглядит как фотография, человек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E224FF7-178A-481A-85A5-8E22BA3F0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21" y="2658979"/>
            <a:ext cx="5384800" cy="368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59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9BD76-823C-45BC-A4B9-783D2E9A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9231"/>
            <a:ext cx="5545015" cy="1419727"/>
          </a:xfrm>
        </p:spPr>
        <p:txBody>
          <a:bodyPr>
            <a:noAutofit/>
          </a:bodyPr>
          <a:lstStyle/>
          <a:p>
            <a:pPr algn="ctr"/>
            <a:r>
              <a:rPr lang="ru-RU" sz="1500" dirty="0">
                <a:solidFill>
                  <a:srgbClr val="0070C0"/>
                </a:solidFill>
                <a:effectLst/>
              </a:rPr>
              <a:t>616.8 Т 766 Трошин В.Д Терроризм и нервно-психические расстройства: диагностика, лечение и профилактика / В.Д.  Трошин, Т.Г. Погодина. – М</a:t>
            </a:r>
            <a:r>
              <a:rPr lang="ru-RU" sz="1500" dirty="0" smtClean="0">
                <a:solidFill>
                  <a:srgbClr val="0070C0"/>
                </a:solidFill>
                <a:effectLst/>
              </a:rPr>
              <a:t>осква </a:t>
            </a:r>
            <a:r>
              <a:rPr lang="ru-RU" sz="1500" dirty="0">
                <a:solidFill>
                  <a:srgbClr val="0070C0"/>
                </a:solidFill>
                <a:effectLst/>
              </a:rPr>
              <a:t>;  Новгород: Издательство Нижегородской госмедакадемии, 2007. - 316 с. 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188973F-C6E0-4014-AC9C-0DE18B4726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7060" r="1731" b="2642"/>
          <a:stretch/>
        </p:blipFill>
        <p:spPr>
          <a:xfrm rot="5400000">
            <a:off x="1515671" y="2539591"/>
            <a:ext cx="3671483" cy="2707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E37B71-ADA5-4329-969A-1C3E37864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523" y="1251284"/>
            <a:ext cx="5181908" cy="465714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1600" dirty="0"/>
              <a:t>В монографии рассматриваются особенности диагностики, лечения и профилактика нервно-психических расстройств, связанных с терроризмом и с участием в боевых действиях. На большом фактическом материале анализируются факторы, предрасполагающие к развитию нервно-психических нарушений, рассматриваются вопросы этиологии и патогенеза возникающих расстройств. Предлагается интегративная система реабилитации участников боевых действий и актов терроризма. </a:t>
            </a:r>
          </a:p>
          <a:p>
            <a:pPr marL="109728" indent="0" algn="ctr">
              <a:buNone/>
            </a:pPr>
            <a:r>
              <a:rPr lang="ru-RU" sz="1600" dirty="0"/>
              <a:t>Книга может быть полезна специалистам в области семейной медицины, неврологии, психиатрии, психологии; научным, социальным работникам, преподавателям, аспирантам, студентам, интересующимся проблемами лечения и реабилитации участников актов терроризма.</a:t>
            </a:r>
          </a:p>
        </p:txBody>
      </p:sp>
    </p:spTree>
    <p:extLst>
      <p:ext uri="{BB962C8B-B14F-4D97-AF65-F5344CB8AC3E}">
        <p14:creationId xmlns:p14="http://schemas.microsoft.com/office/powerpoint/2010/main" val="21932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7C3E0-BAF9-493C-B7CB-45CF13F0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5" y="589549"/>
            <a:ext cx="5017477" cy="110690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effectLst/>
              </a:rPr>
              <a:t>616.89 Б 759 Боев И.В. Жертвы терроризма (психология, психопатология и терапия) / И.В. Боев. – Ставрополь :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СГМА</a:t>
            </a:r>
            <a:r>
              <a:rPr lang="ru-RU" sz="1600" dirty="0">
                <a:solidFill>
                  <a:srgbClr val="0070C0"/>
                </a:solidFill>
                <a:effectLst/>
              </a:rPr>
              <a:t>, 2003.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– 89 с.</a:t>
            </a:r>
            <a:endParaRPr lang="ru-RU" sz="1600" dirty="0">
              <a:solidFill>
                <a:srgbClr val="0070C0"/>
              </a:solidFill>
              <a:effectLst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A11860C-93BB-4D5C-BB23-0217EA73C1D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6812" r="2260" b="4245"/>
          <a:stretch/>
        </p:blipFill>
        <p:spPr>
          <a:xfrm rot="5400000">
            <a:off x="1407524" y="2486253"/>
            <a:ext cx="3714164" cy="2592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4E54366-8BCC-45B8-B5BA-23A3C8C25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0601" y="1055077"/>
            <a:ext cx="5389033" cy="481818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1600" dirty="0"/>
              <a:t>Работа выполнена на кафедре психиатрии, психотерапии и медицинской психологии ФПО, Клинике пограничных состояний Ставропольской государственной медицинской академии.</a:t>
            </a:r>
          </a:p>
          <a:p>
            <a:pPr marL="109728" indent="0" algn="ctr">
              <a:buNone/>
            </a:pPr>
            <a:r>
              <a:rPr lang="ru-RU" sz="1600" dirty="0"/>
              <a:t>Материалы основаны на клинико-психопатологическом и патопсихологическом обследовании 904 заложников, захваченных и удерживаемых в течение пяти дней в роддоме г. Буденновска бандой террористов в 1995 году.</a:t>
            </a:r>
          </a:p>
          <a:p>
            <a:pPr marL="109728" indent="0" algn="ctr">
              <a:buNone/>
            </a:pPr>
            <a:r>
              <a:rPr lang="ru-RU" sz="1600" dirty="0"/>
              <a:t>Впервые с позиции конституциональной медицины, психиатрии и концепции аномальной личностной изменчивости были рассмотрены психологические и психопатологические реакции у жертв терроризма.</a:t>
            </a:r>
          </a:p>
          <a:p>
            <a:pPr marL="109728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934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2" y="673768"/>
            <a:ext cx="5706978" cy="806115"/>
          </a:xfrm>
        </p:spPr>
        <p:txBody>
          <a:bodyPr rtlCol="0">
            <a:noAutofit/>
          </a:bodyPr>
          <a:lstStyle/>
          <a:p>
            <a:pPr algn="ctr" rtl="0"/>
            <a:r>
              <a:rPr lang="ru-RU" sz="1600" dirty="0">
                <a:solidFill>
                  <a:srgbClr val="0070C0"/>
                </a:solidFill>
                <a:effectLst/>
              </a:rPr>
              <a:t>614 Б 40 Безопасность жизнедеятельности / под ред. Л.А. Михайлова. – Санкт-Петербург : Питер, 2014. – 461с.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B51B229-0552-4919-9D43-EFC786F379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6062" r="3917" b="7349"/>
          <a:stretch/>
        </p:blipFill>
        <p:spPr>
          <a:xfrm rot="5400000">
            <a:off x="1219778" y="2357575"/>
            <a:ext cx="3978113" cy="281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43439" y="1480847"/>
            <a:ext cx="5242560" cy="4258525"/>
          </a:xfrm>
        </p:spPr>
        <p:txBody>
          <a:bodyPr rtlCol="0">
            <a:normAutofit/>
          </a:bodyPr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ru-RU" sz="1600" dirty="0"/>
              <a:t>Учебник предназначен для студентов высших учебных заведений, изучающих курс «Безопасность жизнедеятельности». Содержание учебника охватывает основные стороны безопасной жизнедеятельности человека: организацию безопасного производства; охрану труда; прогнозирование, предупреждение и ликвидацию последствий чрезвычайных ситуаций природного, техногенного и социального характера.</a:t>
            </a:r>
          </a:p>
          <a:p>
            <a:pPr marL="0" indent="0" algn="ctr" rtl="0">
              <a:spcBef>
                <a:spcPts val="0"/>
              </a:spcBef>
              <a:buNone/>
            </a:pPr>
            <a:r>
              <a:rPr lang="ru-RU" sz="1600" dirty="0"/>
              <a:t>Учебник написан коллективом опытных преподавателей факультета безопасности жизнедеятельности Российского государственного </a:t>
            </a:r>
            <a:r>
              <a:rPr lang="ru-RU" sz="1600" dirty="0" smtClean="0"/>
              <a:t>педагогического университета им. А.И. Герцена</a:t>
            </a:r>
            <a:r>
              <a:rPr lang="ru-RU" sz="1600" dirty="0"/>
              <a:t>.  </a:t>
            </a:r>
            <a:r>
              <a:rPr lang="ru-RU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9F166-922F-47A5-8115-67E30A5F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53454"/>
            <a:ext cx="5567055" cy="1130968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effectLst/>
              </a:rPr>
              <a:t>614 Е 601 Емельянов В.М. Защита населения и территорий в чрезвычайных ситуациях : учеб. пособие для высшей школы / В.М. Емельянов, В.Н. Коханов, П.А. Некрасов; под ред. В.В. Тарасова. – Москва : Академический Проект, 2007. – 496 с.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68396B5-9D46-45E3-8D77-214313258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9162" r="3686" b="9653"/>
          <a:stretch/>
        </p:blipFill>
        <p:spPr>
          <a:xfrm rot="5400000">
            <a:off x="1505871" y="2548774"/>
            <a:ext cx="3838072" cy="268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BD327B-366B-4B4B-A541-4CB0A2471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848" y="1780674"/>
            <a:ext cx="5242560" cy="42697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>
                <a:latin typeface="+mj-lt"/>
              </a:rPr>
              <a:t>Учебное пособие дает основные сведения о чрезвычайных ситуациях (ЧС) техногенного, природного, </a:t>
            </a:r>
            <a:r>
              <a:rPr lang="ru-RU" dirty="0" smtClean="0">
                <a:latin typeface="+mj-lt"/>
              </a:rPr>
              <a:t>биолого-социального</a:t>
            </a:r>
            <a:r>
              <a:rPr lang="ru-RU" dirty="0">
                <a:latin typeface="+mj-lt"/>
              </a:rPr>
              <a:t>, социального и военного характера, о системе мероприятий по защите населения и территорий в ЧС, об основах организации предупреждение и ликвидации аварий, </a:t>
            </a:r>
            <a:r>
              <a:rPr lang="ru-RU" dirty="0" smtClean="0">
                <a:latin typeface="+mj-lt"/>
              </a:rPr>
              <a:t>катастроф и  стихийных бедствий. Отличительной особенностью пособия является включение в него актуального современного материала о защите населения в чрезвычайных ситуациях, обусловленных террористическими актами, а также в условиях электромагнитного загрязнения окружающей </a:t>
            </a:r>
            <a:r>
              <a:rPr lang="ru-RU" dirty="0">
                <a:latin typeface="+mj-lt"/>
              </a:rPr>
              <a:t>среды. Кроме того, даются основы защиты населения и территории при боевых действиях в современных условиях с учетом новых требований  по гражданской обороне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806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783126-C1F4-4247-8974-3D7C9870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70" y="685801"/>
            <a:ext cx="5991726" cy="89033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effectLst/>
              </a:rPr>
              <a:t>614 С223 Сахно И.И. Медицина катастроф (организационные вопросы) / И.И. Сахно, В.И. Сахно. – Москва : ГОУ ВУНМЦ МЗ РФ, 2001. – 560 с.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41D1C79-02DF-4766-9991-BA1450D8F8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r="2000" b="7979"/>
          <a:stretch/>
        </p:blipFill>
        <p:spPr>
          <a:xfrm rot="5400000">
            <a:off x="1532784" y="2278003"/>
            <a:ext cx="4034057" cy="284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3FB8B7-47A3-40F8-89B3-A70843417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481" y="1491916"/>
            <a:ext cx="4596224" cy="433445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1800" dirty="0"/>
              <a:t>В учебнике освещены основные вопросы организации и деятельности Всероссийской службы медицины катастроф. Особое внимание  уделено медико-санитарным последствиям чрезвычайных ситуаций, защите населения от поражающих факторов. Подробно рассмотрены вопросы организации оказания всех видов медицинской помощи населению в чрезвычайных ситуациях мирного и военного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2808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863" y="437655"/>
            <a:ext cx="5751096" cy="103019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effectLst/>
              </a:rPr>
              <a:t>614 Л 381 </a:t>
            </a:r>
            <a:r>
              <a:rPr lang="ru-RU" sz="1600" dirty="0">
                <a:solidFill>
                  <a:srgbClr val="0070C0"/>
                </a:solidFill>
                <a:effectLst/>
              </a:rPr>
              <a:t>Левчук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И.П. Медицина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катастроф. Курс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лекций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1600" dirty="0">
                <a:solidFill>
                  <a:srgbClr val="0070C0"/>
                </a:solidFill>
                <a:effectLst/>
              </a:rPr>
              <a:t>/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И.П. Левчук, Н.В. Третьяков. </a:t>
            </a:r>
            <a:r>
              <a:rPr lang="ru-RU" sz="1600" dirty="0">
                <a:solidFill>
                  <a:srgbClr val="0070C0"/>
                </a:solidFill>
                <a:effectLst/>
              </a:rPr>
              <a:t>– Москва :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ГЭОТАР-Медиа, 2015. – 240 с. </a:t>
            </a:r>
            <a:endParaRPr lang="ru-RU" sz="16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Содержимое 4" descr="937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0989" y="1780675"/>
            <a:ext cx="2652450" cy="390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880" y="1106905"/>
            <a:ext cx="5242560" cy="44998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300" dirty="0" smtClean="0"/>
              <a:t>Учебное пособие соответствует учебной программе по медицине катастроф для студентов медицинских вузов. В нем представлены современные сведения об организации медицинского обеспечения населения в чрезвычайных ситуациях мирною и военного времени. В отдельных темах рассмотрены вопросы, которые посвящены: организационной структуре и задачам Единой государственной системы предупреждения и ликвидации чрезвычайных ситуаций и Всероссийской службы медицины катастроф; организации лечебно-эвакуационных, санитарно-гигиенических и противоэпидемических мероприятий в чрезвычайных ситуациях; медицинской и медико-психологической защите населения и спасателей; медицинскому снабжению учреждений и формирований службы медицины катастроф; оказанию медицинской помощи населению в вооруженных конфликтах и локальных войнах. </a:t>
            </a:r>
          </a:p>
          <a:p>
            <a:pPr algn="ctr">
              <a:buNone/>
            </a:pPr>
            <a:r>
              <a:rPr lang="ru-RU" sz="1300" dirty="0" smtClean="0"/>
              <a:t>Учебное пособие может использоваться преподавателями медицинских вузов для подготовки учебно-методической литературы и студентами для самостоятельной работы.</a:t>
            </a:r>
            <a:br>
              <a:rPr lang="ru-RU" sz="1300" dirty="0" smtClean="0"/>
            </a:br>
            <a:endParaRPr lang="ru-RU" sz="1300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590</TotalTime>
  <Words>1012</Words>
  <Application>Microsoft Office PowerPoint</Application>
  <PresentationFormat>Широкоэкранный</PresentationFormat>
  <Paragraphs>30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Verdana</vt:lpstr>
      <vt:lpstr>Wingdings 2</vt:lpstr>
      <vt:lpstr>Аспект</vt:lpstr>
      <vt:lpstr>     ЭКСТРЕМИЗМ И ТЕРРОРИЗМ –                                    УГРОЗА МИРУ </vt:lpstr>
      <vt:lpstr>Экстремизм  - это приверженность отдельных людей или групп к крайним взглядам и поступкам, которые непосредственно направлены против законных политических прав и свобод граждан; является угрозой гражданского мира, национального согласия и духовной, религиозной терпимости в обществе и государстве. </vt:lpstr>
      <vt:lpstr>Экстремизм и терроризм в любых формах своих проявлений превратились в одну из самых опасных проблем современности и представляют реальную угрозу безопасности многих стран и их населения, влекут за собой огромные политические, экономические и моральные потери, оказывая сильное психологическое давление на людей и унося все больше жизней ни в чём не повинных граждан. </vt:lpstr>
      <vt:lpstr>616.8 Т 766 Трошин В.Д Терроризм и нервно-психические расстройства: диагностика, лечение и профилактика / В.Д.  Трошин, Т.Г. Погодина. – Москва ;  Новгород: Издательство Нижегородской госмедакадемии, 2007. - 316 с. </vt:lpstr>
      <vt:lpstr>616.89 Б 759 Боев И.В. Жертвы терроризма (психология, психопатология и терапия) / И.В. Боев. – Ставрополь : СГМА, 2003. – 89 с.</vt:lpstr>
      <vt:lpstr>614 Б 40 Безопасность жизнедеятельности / под ред. Л.А. Михайлова. – Санкт-Петербург : Питер, 2014. – 461с. </vt:lpstr>
      <vt:lpstr>614 Е 601 Емельянов В.М. Защита населения и территорий в чрезвычайных ситуациях : учеб. пособие для высшей школы / В.М. Емельянов, В.Н. Коханов, П.А. Некрасов; под ред. В.В. Тарасова. – Москва : Академический Проект, 2007. – 496 с.</vt:lpstr>
      <vt:lpstr>614 С223 Сахно И.И. Медицина катастроф (организационные вопросы) / И.И. Сахно, В.И. Сахно. – Москва : ГОУ ВУНМЦ МЗ РФ, 2001. – 560 с. </vt:lpstr>
      <vt:lpstr>614 Л 381 Левчук И.П. Медицина катастроф. Курс лекций / И.П. Левчук, Н.В. Третьяков. – Москва : ГЭОТАР-Медиа, 2015. – 240 с. </vt:lpstr>
      <vt:lpstr>614 Р 598 Рогозина И.В. Медицина катастроф / И.В. Рогозина. – Москва : ГЭОТАР-Медиа, 2015. – 152 с.</vt:lpstr>
      <vt:lpstr>614 Л 665 Личная безопасность в чрезвычайных ситуациях / Н.А. Крючек, М.И. Кузнецов,  В.Н. Латчук, С.В. Петров ; под ред. Г.Н. Кириллова. – Москва : НЦ ЭНАС, 2001. – 64 с.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обучающей презентации</dc:title>
  <dc:creator>Андрей Молоканов</dc:creator>
  <cp:lastModifiedBy>User2</cp:lastModifiedBy>
  <cp:revision>72</cp:revision>
  <dcterms:created xsi:type="dcterms:W3CDTF">2019-04-13T20:28:02Z</dcterms:created>
  <dcterms:modified xsi:type="dcterms:W3CDTF">2019-05-17T10:18:40Z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